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5" r:id="rId8"/>
    <p:sldId id="263"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F06643-9F0A-4D3E-8D94-7A48E4AF1998}"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167070977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F06643-9F0A-4D3E-8D94-7A48E4AF1998}"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116332306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F06643-9F0A-4D3E-8D94-7A48E4AF1998}"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279513217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F06643-9F0A-4D3E-8D94-7A48E4AF1998}"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425937675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F06643-9F0A-4D3E-8D94-7A48E4AF1998}"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153936965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F06643-9F0A-4D3E-8D94-7A48E4AF1998}"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66418828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F06643-9F0A-4D3E-8D94-7A48E4AF1998}" type="datetimeFigureOut">
              <a:rPr lang="en-US" smtClean="0"/>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162591575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F06643-9F0A-4D3E-8D94-7A48E4AF1998}" type="datetimeFigureOut">
              <a:rPr lang="en-US" smtClean="0"/>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196905189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06643-9F0A-4D3E-8D94-7A48E4AF1998}" type="datetimeFigureOut">
              <a:rPr lang="en-US" smtClean="0"/>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269153094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F06643-9F0A-4D3E-8D94-7A48E4AF1998}"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17175327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F06643-9F0A-4D3E-8D94-7A48E4AF1998}"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DEDE0-C924-4ECC-9CB0-C2A17C63D014}" type="slidenum">
              <a:rPr lang="en-US" smtClean="0"/>
              <a:t>‹#›</a:t>
            </a:fld>
            <a:endParaRPr lang="en-US"/>
          </a:p>
        </p:txBody>
      </p:sp>
    </p:spTree>
    <p:extLst>
      <p:ext uri="{BB962C8B-B14F-4D97-AF65-F5344CB8AC3E}">
        <p14:creationId xmlns:p14="http://schemas.microsoft.com/office/powerpoint/2010/main" val="25202695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06643-9F0A-4D3E-8D94-7A48E4AF1998}" type="datetimeFigureOut">
              <a:rPr lang="en-US" smtClean="0"/>
              <a:t>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DEDE0-C924-4ECC-9CB0-C2A17C63D014}" type="slidenum">
              <a:rPr lang="en-US" smtClean="0"/>
              <a:t>‹#›</a:t>
            </a:fld>
            <a:endParaRPr lang="en-US"/>
          </a:p>
        </p:txBody>
      </p:sp>
    </p:spTree>
    <p:extLst>
      <p:ext uri="{BB962C8B-B14F-4D97-AF65-F5344CB8AC3E}">
        <p14:creationId xmlns:p14="http://schemas.microsoft.com/office/powerpoint/2010/main" val="1717079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advClick="0"/>
    </mc:Choice>
    <mc:Fallback>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Solving Equations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1987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Correct!</a:t>
            </a:r>
          </a:p>
        </p:txBody>
      </p:sp>
      <p:sp>
        <p:nvSpPr>
          <p:cNvPr id="3" name="Content Placeholder 2"/>
          <p:cNvSpPr>
            <a:spLocks noGrp="1"/>
          </p:cNvSpPr>
          <p:nvPr>
            <p:ph idx="1"/>
          </p:nvPr>
        </p:nvSpPr>
        <p:spPr/>
        <p:txBody>
          <a:bodyPr>
            <a:normAutofit/>
          </a:bodyPr>
          <a:lstStyle/>
          <a:p>
            <a:r>
              <a:rPr lang="en-US"/>
              <a:t>What operation is the opposite of the equation?</a:t>
            </a:r>
          </a:p>
          <a:p>
            <a:pPr marL="0" indent="0" algn="ctr">
              <a:buNone/>
            </a:pPr>
            <a:r>
              <a:rPr lang="en-US" sz="6600" b="1"/>
              <a:t>5y=15</a:t>
            </a:r>
            <a:endParaRPr lang="en-US"/>
          </a:p>
          <a:p>
            <a:pPr marL="0" indent="0">
              <a:buNone/>
            </a:pPr>
            <a:r>
              <a:rPr lang="en-US">
                <a:hlinkClick r:id="rId2" action="ppaction://hlinksldjump"/>
              </a:rPr>
              <a:t>Add</a:t>
            </a:r>
            <a:endParaRPr lang="en-US"/>
          </a:p>
          <a:p>
            <a:pPr marL="0" indent="0">
              <a:buNone/>
            </a:pPr>
            <a:r>
              <a:rPr lang="en-US">
                <a:hlinkClick r:id="rId2" action="ppaction://hlinksldjump"/>
              </a:rPr>
              <a:t>Subtract</a:t>
            </a:r>
            <a:endParaRPr lang="en-US"/>
          </a:p>
          <a:p>
            <a:pPr marL="0" indent="0">
              <a:buNone/>
            </a:pPr>
            <a:r>
              <a:rPr lang="en-US">
                <a:hlinkClick r:id="rId2" action="ppaction://hlinksldjump"/>
              </a:rPr>
              <a:t>Multiply</a:t>
            </a:r>
            <a:endParaRPr lang="en-US"/>
          </a:p>
          <a:p>
            <a:pPr marL="0" indent="0">
              <a:buNone/>
            </a:pPr>
            <a:r>
              <a:rPr lang="en-US">
                <a:hlinkClick r:id="" action="ppaction://hlinkshowjump?jump=nextslide"/>
              </a:rPr>
              <a:t>Divide</a:t>
            </a:r>
            <a:endParaRPr lang="en-US"/>
          </a:p>
        </p:txBody>
      </p:sp>
    </p:spTree>
    <p:extLst>
      <p:ext uri="{BB962C8B-B14F-4D97-AF65-F5344CB8AC3E}">
        <p14:creationId xmlns:p14="http://schemas.microsoft.com/office/powerpoint/2010/main" val="89325119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Correct</a:t>
            </a:r>
          </a:p>
        </p:txBody>
      </p:sp>
      <p:sp>
        <p:nvSpPr>
          <p:cNvPr id="3" name="Content Placeholder 2"/>
          <p:cNvSpPr>
            <a:spLocks noGrp="1"/>
          </p:cNvSpPr>
          <p:nvPr>
            <p:ph sz="half" idx="1"/>
          </p:nvPr>
        </p:nvSpPr>
        <p:spPr/>
        <p:txBody>
          <a:bodyPr>
            <a:noAutofit/>
          </a:bodyPr>
          <a:lstStyle/>
          <a:p>
            <a:pPr marL="0" indent="0">
              <a:buNone/>
            </a:pPr>
            <a:r>
              <a:rPr lang="en-US" sz="3200" b="1"/>
              <a:t>5y=15</a:t>
            </a:r>
            <a:r>
              <a:rPr lang="en-US" sz="3200" b="1" u="sng"/>
              <a:t> </a:t>
            </a:r>
          </a:p>
          <a:p>
            <a:pPr marL="0" indent="0">
              <a:buNone/>
            </a:pPr>
            <a:endParaRPr lang="en-US" sz="3200" b="1"/>
          </a:p>
          <a:p>
            <a:pPr marL="0" indent="0">
              <a:buNone/>
            </a:pPr>
            <a:r>
              <a:rPr lang="en-US" sz="3200" b="1"/>
              <a:t>The answer is….</a:t>
            </a:r>
          </a:p>
          <a:p>
            <a:pPr marL="0" indent="0">
              <a:buNone/>
            </a:pPr>
            <a:endParaRPr lang="en-US" sz="3200" b="1"/>
          </a:p>
          <a:p>
            <a:pPr marL="0" indent="0">
              <a:buNone/>
            </a:pPr>
            <a:r>
              <a:rPr lang="en-US" sz="7200"/>
              <a:t>y=3</a:t>
            </a:r>
          </a:p>
          <a:p>
            <a:pPr marL="1143000" indent="-1143000">
              <a:buAutoNum type="arabicPlain" startAt="5"/>
            </a:pPr>
            <a:endParaRPr lang="en-US" sz="7200"/>
          </a:p>
          <a:p>
            <a:pPr marL="0" indent="0">
              <a:buNone/>
            </a:pPr>
            <a:endParaRPr lang="en-US" sz="7200"/>
          </a:p>
          <a:p>
            <a:pPr marL="0" indent="0">
              <a:buNone/>
            </a:pPr>
            <a:endParaRPr lang="en-US" sz="7200"/>
          </a:p>
          <a:p>
            <a:pPr marL="0" indent="0">
              <a:buNone/>
            </a:pPr>
            <a:endParaRPr lang="en-US" sz="7200"/>
          </a:p>
        </p:txBody>
      </p:sp>
      <p:sp>
        <p:nvSpPr>
          <p:cNvPr id="4" name="Content Placeholder 3"/>
          <p:cNvSpPr>
            <a:spLocks noGrp="1"/>
          </p:cNvSpPr>
          <p:nvPr>
            <p:ph sz="half" idx="2"/>
          </p:nvPr>
        </p:nvSpPr>
        <p:spPr/>
        <p:style>
          <a:lnRef idx="2">
            <a:schemeClr val="dk1"/>
          </a:lnRef>
          <a:fillRef idx="1">
            <a:schemeClr val="lt1"/>
          </a:fillRef>
          <a:effectRef idx="0">
            <a:schemeClr val="dk1"/>
          </a:effectRef>
          <a:fontRef idx="minor">
            <a:schemeClr val="dk1"/>
          </a:fontRef>
        </p:style>
        <p:txBody>
          <a:bodyPr/>
          <a:lstStyle/>
          <a:p>
            <a:r>
              <a:rPr lang="en-US"/>
              <a:t>Divide both sides by 5</a:t>
            </a:r>
          </a:p>
          <a:p>
            <a:pPr marL="0" indent="0">
              <a:buNone/>
            </a:pPr>
            <a:r>
              <a:rPr lang="en-US" sz="3600" b="1" u="sng"/>
              <a:t>5y</a:t>
            </a:r>
            <a:r>
              <a:rPr lang="en-US" sz="3600" b="1"/>
              <a:t>=</a:t>
            </a:r>
            <a:r>
              <a:rPr lang="en-US" sz="3600" b="1" u="sng"/>
              <a:t>15</a:t>
            </a:r>
          </a:p>
          <a:p>
            <a:pPr marL="742950" indent="-742950">
              <a:buAutoNum type="arabicPlain" startAt="5"/>
            </a:pPr>
            <a:r>
              <a:rPr lang="en-US" sz="3600" b="1">
                <a:solidFill>
                  <a:srgbClr val="C00000"/>
                </a:solidFill>
              </a:rPr>
              <a:t>5</a:t>
            </a:r>
          </a:p>
          <a:p>
            <a:pPr marL="0" indent="0">
              <a:buNone/>
            </a:pPr>
            <a:r>
              <a:rPr lang="en-US" sz="3600" b="1"/>
              <a:t>Since 5/5 = 1 and 15/5 = 3 so the final answer is….</a:t>
            </a:r>
          </a:p>
          <a:p>
            <a:pPr marL="0" indent="0">
              <a:buNone/>
            </a:pPr>
            <a:endParaRPr lang="en-US" sz="3600" b="1">
              <a:solidFill>
                <a:srgbClr val="C00000"/>
              </a:solidFill>
            </a:endParaRPr>
          </a:p>
          <a:p>
            <a:pPr marL="0" indent="0">
              <a:buNone/>
            </a:pPr>
            <a:r>
              <a:rPr lang="en-US" sz="3600" b="1"/>
              <a:t>y=3</a:t>
            </a:r>
          </a:p>
          <a:p>
            <a:pPr marL="0" indent="0">
              <a:buNone/>
            </a:pPr>
            <a:endParaRPr lang="en-US"/>
          </a:p>
        </p:txBody>
      </p:sp>
    </p:spTree>
    <p:extLst>
      <p:ext uri="{BB962C8B-B14F-4D97-AF65-F5344CB8AC3E}">
        <p14:creationId xmlns:p14="http://schemas.microsoft.com/office/powerpoint/2010/main" val="1175211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What kind of equation is this?</a:t>
            </a:r>
          </a:p>
        </p:txBody>
      </p:sp>
      <p:sp>
        <p:nvSpPr>
          <p:cNvPr id="5" name="Content Placeholder 4"/>
          <p:cNvSpPr>
            <a:spLocks noGrp="1"/>
          </p:cNvSpPr>
          <p:nvPr>
            <p:ph idx="1"/>
          </p:nvPr>
        </p:nvSpPr>
        <p:spPr/>
        <p:txBody>
          <a:bodyPr>
            <a:normAutofit fontScale="92500" lnSpcReduction="10000"/>
          </a:bodyPr>
          <a:lstStyle/>
          <a:p>
            <a:pPr marL="0" indent="0">
              <a:buNone/>
            </a:pPr>
            <a:r>
              <a:rPr lang="en-US" sz="7200" u="sng"/>
              <a:t>W</a:t>
            </a:r>
            <a:r>
              <a:rPr lang="en-US" sz="7200"/>
              <a:t>=7</a:t>
            </a:r>
          </a:p>
          <a:p>
            <a:pPr marL="0" indent="0">
              <a:buNone/>
            </a:pPr>
            <a:r>
              <a:rPr lang="en-US" sz="7200"/>
              <a:t>-2</a:t>
            </a:r>
          </a:p>
          <a:p>
            <a:pPr marL="0" indent="0" algn="ctr">
              <a:buNone/>
            </a:pPr>
            <a:r>
              <a:rPr lang="en-US" sz="3600">
                <a:hlinkClick r:id="rId2" action="ppaction://hlinksldjump"/>
              </a:rPr>
              <a:t>Add</a:t>
            </a:r>
            <a:endParaRPr lang="en-US" sz="3600"/>
          </a:p>
          <a:p>
            <a:pPr marL="0" indent="0" algn="ctr">
              <a:buNone/>
            </a:pPr>
            <a:r>
              <a:rPr lang="en-US" sz="3600">
                <a:hlinkClick r:id="rId2" action="ppaction://hlinksldjump"/>
              </a:rPr>
              <a:t>Subtract</a:t>
            </a:r>
            <a:endParaRPr lang="en-US" sz="3600"/>
          </a:p>
          <a:p>
            <a:pPr marL="0" indent="0" algn="ctr">
              <a:buNone/>
            </a:pPr>
            <a:r>
              <a:rPr lang="en-US" sz="3600">
                <a:hlinkClick r:id="rId2" action="ppaction://hlinksldjump"/>
              </a:rPr>
              <a:t>Multiply</a:t>
            </a:r>
            <a:endParaRPr lang="en-US" sz="3600"/>
          </a:p>
          <a:p>
            <a:pPr marL="0" indent="0" algn="ctr">
              <a:buNone/>
            </a:pPr>
            <a:r>
              <a:rPr lang="en-US" sz="3600">
                <a:hlinkClick r:id="" action="ppaction://hlinkshowjump?jump=nextslide"/>
              </a:rPr>
              <a:t>Divide</a:t>
            </a:r>
            <a:endParaRPr lang="en-US" sz="3600"/>
          </a:p>
        </p:txBody>
      </p:sp>
    </p:spTree>
    <p:extLst>
      <p:ext uri="{BB962C8B-B14F-4D97-AF65-F5344CB8AC3E}">
        <p14:creationId xmlns:p14="http://schemas.microsoft.com/office/powerpoint/2010/main" val="271410763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Correct!</a:t>
            </a:r>
          </a:p>
        </p:txBody>
      </p:sp>
      <p:sp>
        <p:nvSpPr>
          <p:cNvPr id="3" name="Content Placeholder 2"/>
          <p:cNvSpPr>
            <a:spLocks noGrp="1"/>
          </p:cNvSpPr>
          <p:nvPr>
            <p:ph idx="1"/>
          </p:nvPr>
        </p:nvSpPr>
        <p:spPr/>
        <p:txBody>
          <a:bodyPr>
            <a:normAutofit fontScale="85000" lnSpcReduction="20000"/>
          </a:bodyPr>
          <a:lstStyle/>
          <a:p>
            <a:r>
              <a:rPr lang="en-US"/>
              <a:t>What operation is opposite of the equation?</a:t>
            </a:r>
          </a:p>
          <a:p>
            <a:endParaRPr lang="en-US" sz="5400"/>
          </a:p>
          <a:p>
            <a:pPr marL="0" indent="0">
              <a:buNone/>
            </a:pPr>
            <a:r>
              <a:rPr lang="en-US" sz="5400" u="sng"/>
              <a:t>W</a:t>
            </a:r>
            <a:r>
              <a:rPr lang="en-US" sz="5400"/>
              <a:t>=7</a:t>
            </a:r>
          </a:p>
          <a:p>
            <a:pPr marL="0" indent="0">
              <a:buNone/>
            </a:pPr>
            <a:r>
              <a:rPr lang="en-US" sz="5400"/>
              <a:t>-2</a:t>
            </a:r>
          </a:p>
          <a:p>
            <a:pPr marL="0" indent="0">
              <a:buNone/>
            </a:pPr>
            <a:endParaRPr lang="en-US"/>
          </a:p>
          <a:p>
            <a:pPr marL="0" indent="0">
              <a:buNone/>
            </a:pPr>
            <a:r>
              <a:rPr lang="en-US">
                <a:hlinkClick r:id="rId2" action="ppaction://hlinksldjump"/>
              </a:rPr>
              <a:t>Add</a:t>
            </a:r>
            <a:endParaRPr lang="en-US"/>
          </a:p>
          <a:p>
            <a:pPr marL="0" indent="0">
              <a:buNone/>
            </a:pPr>
            <a:r>
              <a:rPr lang="en-US">
                <a:hlinkClick r:id="rId2" action="ppaction://hlinksldjump"/>
              </a:rPr>
              <a:t>Subtract</a:t>
            </a:r>
            <a:endParaRPr lang="en-US"/>
          </a:p>
          <a:p>
            <a:pPr marL="0" indent="0">
              <a:buNone/>
            </a:pPr>
            <a:r>
              <a:rPr lang="en-US">
                <a:hlinkClick r:id="" action="ppaction://hlinkshowjump?jump=nextslide"/>
              </a:rPr>
              <a:t>Multiply</a:t>
            </a:r>
            <a:endParaRPr lang="en-US"/>
          </a:p>
          <a:p>
            <a:pPr marL="0" indent="0">
              <a:buNone/>
            </a:pPr>
            <a:r>
              <a:rPr lang="en-US">
                <a:hlinkClick r:id="rId2" action="ppaction://hlinksldjump"/>
              </a:rPr>
              <a:t>Divide</a:t>
            </a:r>
            <a:endParaRPr lang="en-US"/>
          </a:p>
        </p:txBody>
      </p:sp>
    </p:spTree>
    <p:extLst>
      <p:ext uri="{BB962C8B-B14F-4D97-AF65-F5344CB8AC3E}">
        <p14:creationId xmlns:p14="http://schemas.microsoft.com/office/powerpoint/2010/main" val="349935519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Correct</a:t>
            </a:r>
          </a:p>
        </p:txBody>
      </p:sp>
      <p:sp>
        <p:nvSpPr>
          <p:cNvPr id="3" name="Content Placeholder 2"/>
          <p:cNvSpPr>
            <a:spLocks noGrp="1"/>
          </p:cNvSpPr>
          <p:nvPr>
            <p:ph sz="half" idx="1"/>
          </p:nvPr>
        </p:nvSpPr>
        <p:spPr/>
        <p:txBody>
          <a:bodyPr>
            <a:noAutofit/>
          </a:bodyPr>
          <a:lstStyle/>
          <a:p>
            <a:pPr marL="0" indent="0">
              <a:buNone/>
            </a:pPr>
            <a:r>
              <a:rPr lang="en-US" sz="7200" u="sng"/>
              <a:t>W</a:t>
            </a:r>
            <a:r>
              <a:rPr lang="en-US" sz="7200"/>
              <a:t>=7</a:t>
            </a:r>
          </a:p>
          <a:p>
            <a:pPr marL="0" indent="0">
              <a:buNone/>
            </a:pPr>
            <a:r>
              <a:rPr lang="en-US" sz="7200"/>
              <a:t>-2</a:t>
            </a:r>
          </a:p>
          <a:p>
            <a:pPr marL="0" indent="0">
              <a:buNone/>
            </a:pPr>
            <a:r>
              <a:rPr lang="en-US" sz="7200"/>
              <a:t>Answer is</a:t>
            </a:r>
          </a:p>
          <a:p>
            <a:pPr marL="0" indent="0">
              <a:buNone/>
            </a:pPr>
            <a:r>
              <a:rPr lang="en-US" sz="7200"/>
              <a:t>W=-14</a:t>
            </a:r>
          </a:p>
          <a:p>
            <a:pPr marL="0" indent="0">
              <a:buNone/>
            </a:pPr>
            <a:endParaRPr lang="en-US" sz="7200"/>
          </a:p>
          <a:p>
            <a:pPr marL="0" indent="0">
              <a:buNone/>
            </a:pPr>
            <a:endParaRPr lang="en-US" sz="7200"/>
          </a:p>
        </p:txBody>
      </p:sp>
      <p:sp>
        <p:nvSpPr>
          <p:cNvPr id="4" name="Content Placeholder 3"/>
          <p:cNvSpPr>
            <a:spLocks noGrp="1"/>
          </p:cNvSpPr>
          <p:nvPr>
            <p:ph sz="half" idx="2"/>
          </p:nvPr>
        </p:nvSpPr>
        <p:spPr>
          <a:xfrm>
            <a:off x="6019800" y="1214846"/>
            <a:ext cx="5475514" cy="5408023"/>
          </a:xfrm>
        </p:spPr>
        <p:style>
          <a:lnRef idx="2">
            <a:schemeClr val="dk1"/>
          </a:lnRef>
          <a:fillRef idx="1">
            <a:schemeClr val="lt1"/>
          </a:fillRef>
          <a:effectRef idx="0">
            <a:schemeClr val="dk1"/>
          </a:effectRef>
          <a:fontRef idx="minor">
            <a:schemeClr val="dk1"/>
          </a:fontRef>
        </p:style>
        <p:txBody>
          <a:bodyPr/>
          <a:lstStyle/>
          <a:p>
            <a:r>
              <a:rPr lang="en-US"/>
              <a:t>Multiply each side by -2</a:t>
            </a:r>
          </a:p>
          <a:p>
            <a:endParaRPr lang="en-US"/>
          </a:p>
          <a:p>
            <a:pPr marL="0" indent="0">
              <a:buNone/>
            </a:pPr>
            <a:r>
              <a:rPr lang="en-US">
                <a:solidFill>
                  <a:srgbClr val="C00000"/>
                </a:solidFill>
              </a:rPr>
              <a:t>-2</a:t>
            </a:r>
            <a:r>
              <a:rPr lang="en-US"/>
              <a:t>* </a:t>
            </a:r>
            <a:r>
              <a:rPr lang="en-US" u="sng"/>
              <a:t> W </a:t>
            </a:r>
            <a:r>
              <a:rPr lang="en-US"/>
              <a:t> = 7 * </a:t>
            </a:r>
            <a:r>
              <a:rPr lang="en-US">
                <a:solidFill>
                  <a:srgbClr val="C00000"/>
                </a:solidFill>
              </a:rPr>
              <a:t>-2</a:t>
            </a:r>
          </a:p>
          <a:p>
            <a:pPr marL="0" indent="0">
              <a:buNone/>
            </a:pPr>
            <a:r>
              <a:rPr lang="en-US"/>
              <a:t>       -2</a:t>
            </a:r>
          </a:p>
          <a:p>
            <a:pPr marL="0" indent="0">
              <a:buNone/>
            </a:pPr>
            <a:r>
              <a:rPr lang="en-US">
                <a:solidFill>
                  <a:srgbClr val="C00000"/>
                </a:solidFill>
              </a:rPr>
              <a:t>-2</a:t>
            </a:r>
            <a:r>
              <a:rPr lang="en-US"/>
              <a:t>/-2= 1 and 7*</a:t>
            </a:r>
            <a:r>
              <a:rPr lang="en-US">
                <a:solidFill>
                  <a:srgbClr val="C00000"/>
                </a:solidFill>
              </a:rPr>
              <a:t>-2</a:t>
            </a:r>
            <a:r>
              <a:rPr lang="en-US"/>
              <a:t>=-14</a:t>
            </a:r>
          </a:p>
          <a:p>
            <a:pPr marL="0" indent="0">
              <a:buNone/>
            </a:pPr>
            <a:endParaRPr lang="en-US"/>
          </a:p>
          <a:p>
            <a:pPr marL="0" indent="0">
              <a:buNone/>
            </a:pPr>
            <a:r>
              <a:rPr lang="en-US"/>
              <a:t>The answer now is </a:t>
            </a:r>
          </a:p>
          <a:p>
            <a:pPr marL="0" indent="0">
              <a:buNone/>
            </a:pPr>
            <a:endParaRPr lang="en-US"/>
          </a:p>
          <a:p>
            <a:pPr marL="0" indent="0">
              <a:buNone/>
            </a:pPr>
            <a:r>
              <a:rPr lang="en-US"/>
              <a:t>W=-14</a:t>
            </a:r>
          </a:p>
        </p:txBody>
      </p:sp>
    </p:spTree>
    <p:extLst>
      <p:ext uri="{BB962C8B-B14F-4D97-AF65-F5344CB8AC3E}">
        <p14:creationId xmlns:p14="http://schemas.microsoft.com/office/powerpoint/2010/main" val="487925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Great Job</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endParaRPr lang="en-US"/>
          </a:p>
          <a:p>
            <a:r>
              <a:rPr lang="en-US"/>
              <a:t>Raise your hand and tell your teacher that you love her and she is the most fantastic person in the world. Then ask the teacher for the next thing you are to work on.</a:t>
            </a:r>
          </a:p>
        </p:txBody>
      </p:sp>
    </p:spTree>
    <p:extLst>
      <p:ext uri="{BB962C8B-B14F-4D97-AF65-F5344CB8AC3E}">
        <p14:creationId xmlns:p14="http://schemas.microsoft.com/office/powerpoint/2010/main" val="247468269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What kind of equation?</a:t>
            </a:r>
          </a:p>
        </p:txBody>
      </p:sp>
      <p:sp>
        <p:nvSpPr>
          <p:cNvPr id="5" name="Content Placeholder 4"/>
          <p:cNvSpPr>
            <a:spLocks noGrp="1"/>
          </p:cNvSpPr>
          <p:nvPr>
            <p:ph idx="1"/>
          </p:nvPr>
        </p:nvSpPr>
        <p:spPr/>
        <p:txBody>
          <a:bodyPr>
            <a:normAutofit/>
          </a:bodyPr>
          <a:lstStyle/>
          <a:p>
            <a:pPr marL="0" indent="0" algn="ctr">
              <a:buNone/>
            </a:pPr>
            <a:r>
              <a:rPr lang="en-US" sz="7200"/>
              <a:t>X+4=7</a:t>
            </a:r>
          </a:p>
          <a:p>
            <a:pPr marL="0" indent="0" algn="ctr">
              <a:buNone/>
            </a:pPr>
            <a:r>
              <a:rPr lang="en-US" sz="3600">
                <a:hlinkClick r:id="rId2" action="ppaction://hlinksldjump"/>
              </a:rPr>
              <a:t>Add</a:t>
            </a:r>
            <a:endParaRPr lang="en-US" sz="3600"/>
          </a:p>
          <a:p>
            <a:pPr marL="0" indent="0" algn="ctr">
              <a:buNone/>
            </a:pPr>
            <a:r>
              <a:rPr lang="en-US" sz="3600">
                <a:hlinkClick r:id="" action="ppaction://hlinkshowjump?jump=nextslide"/>
              </a:rPr>
              <a:t>Subtract</a:t>
            </a:r>
            <a:endParaRPr lang="en-US" sz="3600"/>
          </a:p>
          <a:p>
            <a:pPr marL="0" indent="0" algn="ctr">
              <a:buNone/>
            </a:pPr>
            <a:r>
              <a:rPr lang="en-US" sz="3600">
                <a:hlinkClick r:id="" action="ppaction://hlinkshowjump?jump=nextslide"/>
              </a:rPr>
              <a:t>Multiply</a:t>
            </a:r>
            <a:endParaRPr lang="en-US" sz="3600"/>
          </a:p>
          <a:p>
            <a:pPr marL="0" indent="0" algn="ctr">
              <a:buNone/>
            </a:pPr>
            <a:r>
              <a:rPr lang="en-US" sz="3600">
                <a:hlinkClick r:id="" action="ppaction://hlinkshowjump?jump=nextslide"/>
              </a:rPr>
              <a:t>Divide</a:t>
            </a:r>
            <a:endParaRPr lang="en-US" sz="3600"/>
          </a:p>
        </p:txBody>
      </p:sp>
    </p:spTree>
    <p:extLst>
      <p:ext uri="{BB962C8B-B14F-4D97-AF65-F5344CB8AC3E}">
        <p14:creationId xmlns:p14="http://schemas.microsoft.com/office/powerpoint/2010/main" val="245252877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lgn="ctr">
              <a:buNone/>
            </a:pPr>
            <a:r>
              <a:rPr lang="en-US" sz="6000"/>
              <a:t>NO </a:t>
            </a:r>
          </a:p>
          <a:p>
            <a:pPr marL="0" indent="0" algn="ctr">
              <a:buNone/>
            </a:pPr>
            <a:endParaRPr lang="en-US" sz="6000"/>
          </a:p>
          <a:p>
            <a:pPr marL="0" indent="0" algn="ctr">
              <a:buNone/>
            </a:pPr>
            <a:r>
              <a:rPr lang="en-US" sz="6000"/>
              <a:t>Click on the </a:t>
            </a:r>
            <a:r>
              <a:rPr lang="en-US" sz="6000">
                <a:hlinkClick r:id="" action="ppaction://hlinkshowjump?jump=lastslideviewed"/>
              </a:rPr>
              <a:t>back</a:t>
            </a:r>
            <a:r>
              <a:rPr lang="en-US" sz="6000"/>
              <a:t> link and try again.</a:t>
            </a:r>
          </a:p>
        </p:txBody>
      </p:sp>
    </p:spTree>
    <p:extLst>
      <p:ext uri="{BB962C8B-B14F-4D97-AF65-F5344CB8AC3E}">
        <p14:creationId xmlns:p14="http://schemas.microsoft.com/office/powerpoint/2010/main" val="220332506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Correct!</a:t>
            </a:r>
          </a:p>
        </p:txBody>
      </p:sp>
      <p:sp>
        <p:nvSpPr>
          <p:cNvPr id="3" name="Content Placeholder 2"/>
          <p:cNvSpPr>
            <a:spLocks noGrp="1"/>
          </p:cNvSpPr>
          <p:nvPr>
            <p:ph idx="1"/>
          </p:nvPr>
        </p:nvSpPr>
        <p:spPr/>
        <p:txBody>
          <a:bodyPr>
            <a:normAutofit/>
          </a:bodyPr>
          <a:lstStyle/>
          <a:p>
            <a:r>
              <a:rPr lang="en-US"/>
              <a:t>What operation is the opposite of the equation?</a:t>
            </a:r>
          </a:p>
          <a:p>
            <a:pPr marL="0" indent="0" algn="ctr">
              <a:buNone/>
            </a:pPr>
            <a:r>
              <a:rPr lang="en-US" sz="6600" b="1"/>
              <a:t>X+4=7</a:t>
            </a:r>
            <a:endParaRPr lang="en-US"/>
          </a:p>
          <a:p>
            <a:pPr marL="0" indent="0">
              <a:buNone/>
            </a:pPr>
            <a:r>
              <a:rPr lang="en-US">
                <a:hlinkClick r:id="" action="ppaction://hlinkshowjump?jump=previousslide"/>
              </a:rPr>
              <a:t>Add</a:t>
            </a:r>
            <a:endParaRPr lang="en-US"/>
          </a:p>
          <a:p>
            <a:pPr marL="0" indent="0">
              <a:buNone/>
            </a:pPr>
            <a:r>
              <a:rPr lang="en-US">
                <a:hlinkClick r:id="" action="ppaction://hlinkshowjump?jump=nextslide"/>
              </a:rPr>
              <a:t>Subtract</a:t>
            </a:r>
            <a:endParaRPr lang="en-US"/>
          </a:p>
          <a:p>
            <a:pPr marL="0" indent="0">
              <a:buNone/>
            </a:pPr>
            <a:r>
              <a:rPr lang="en-US">
                <a:hlinkClick r:id="" action="ppaction://hlinkshowjump?jump=previousslide"/>
              </a:rPr>
              <a:t>Multiply</a:t>
            </a:r>
            <a:endParaRPr lang="en-US"/>
          </a:p>
          <a:p>
            <a:pPr marL="0" indent="0">
              <a:buNone/>
            </a:pPr>
            <a:r>
              <a:rPr lang="en-US">
                <a:hlinkClick r:id="" action="ppaction://hlinkshowjump?jump=previousslide"/>
              </a:rPr>
              <a:t>Divide</a:t>
            </a:r>
            <a:endParaRPr lang="en-US"/>
          </a:p>
        </p:txBody>
      </p:sp>
    </p:spTree>
    <p:extLst>
      <p:ext uri="{BB962C8B-B14F-4D97-AF65-F5344CB8AC3E}">
        <p14:creationId xmlns:p14="http://schemas.microsoft.com/office/powerpoint/2010/main" val="244674958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Correct!</a:t>
            </a:r>
          </a:p>
        </p:txBody>
      </p:sp>
      <p:sp>
        <p:nvSpPr>
          <p:cNvPr id="3" name="Content Placeholder 2"/>
          <p:cNvSpPr>
            <a:spLocks noGrp="1"/>
          </p:cNvSpPr>
          <p:nvPr>
            <p:ph sz="half" idx="1"/>
          </p:nvPr>
        </p:nvSpPr>
        <p:spPr/>
        <p:txBody>
          <a:bodyPr>
            <a:normAutofit/>
          </a:bodyPr>
          <a:lstStyle/>
          <a:p>
            <a:pPr marL="0" indent="0">
              <a:buNone/>
            </a:pPr>
            <a:r>
              <a:rPr lang="en-US" sz="6000" b="1"/>
              <a:t>X+4=  7</a:t>
            </a:r>
          </a:p>
          <a:p>
            <a:pPr marL="0" indent="0">
              <a:buNone/>
            </a:pPr>
            <a:r>
              <a:rPr lang="en-US" sz="6000" b="1" u="sng">
                <a:solidFill>
                  <a:schemeClr val="accent1">
                    <a:lumMod val="50000"/>
                  </a:schemeClr>
                </a:solidFill>
              </a:rPr>
              <a:t>   -4= -4</a:t>
            </a:r>
            <a:endParaRPr lang="en-US" sz="6000" b="1" u="sng"/>
          </a:p>
          <a:p>
            <a:pPr marL="0" indent="0">
              <a:buNone/>
            </a:pPr>
            <a:r>
              <a:rPr lang="en-US" sz="6000" b="1"/>
              <a:t>X+0=  3</a:t>
            </a:r>
          </a:p>
          <a:p>
            <a:pPr marL="0" indent="0">
              <a:buNone/>
            </a:pPr>
            <a:r>
              <a:rPr lang="en-US" sz="6000" b="1"/>
              <a:t>X=3</a:t>
            </a:r>
          </a:p>
        </p:txBody>
      </p:sp>
      <p:sp>
        <p:nvSpPr>
          <p:cNvPr id="4" name="Content Placeholder 3"/>
          <p:cNvSpPr>
            <a:spLocks noGrp="1"/>
          </p:cNvSpPr>
          <p:nvPr>
            <p:ph sz="half" idx="2"/>
          </p:nvPr>
        </p:nvSpPr>
        <p:spPr/>
        <p:style>
          <a:lnRef idx="2">
            <a:schemeClr val="dk1"/>
          </a:lnRef>
          <a:fillRef idx="1">
            <a:schemeClr val="lt1"/>
          </a:fillRef>
          <a:effectRef idx="0">
            <a:schemeClr val="dk1"/>
          </a:effectRef>
          <a:fontRef idx="minor">
            <a:schemeClr val="dk1"/>
          </a:fontRef>
        </p:style>
        <p:txBody>
          <a:bodyPr/>
          <a:lstStyle/>
          <a:p>
            <a:r>
              <a:rPr lang="en-US"/>
              <a:t>We use subtraction to solve addition equations.</a:t>
            </a:r>
          </a:p>
          <a:p>
            <a:r>
              <a:rPr lang="en-US"/>
              <a:t>We subtract 4 from both sides of the equation sign.</a:t>
            </a:r>
          </a:p>
        </p:txBody>
      </p:sp>
    </p:spTree>
    <p:extLst>
      <p:ext uri="{BB962C8B-B14F-4D97-AF65-F5344CB8AC3E}">
        <p14:creationId xmlns:p14="http://schemas.microsoft.com/office/powerpoint/2010/main" val="4180715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What kind of equation is this?</a:t>
            </a:r>
          </a:p>
        </p:txBody>
      </p:sp>
      <p:sp>
        <p:nvSpPr>
          <p:cNvPr id="5" name="Content Placeholder 4"/>
          <p:cNvSpPr>
            <a:spLocks noGrp="1"/>
          </p:cNvSpPr>
          <p:nvPr>
            <p:ph idx="1"/>
          </p:nvPr>
        </p:nvSpPr>
        <p:spPr/>
        <p:txBody>
          <a:bodyPr>
            <a:normAutofit/>
          </a:bodyPr>
          <a:lstStyle/>
          <a:p>
            <a:pPr marL="0" indent="0" algn="ctr">
              <a:buNone/>
            </a:pPr>
            <a:r>
              <a:rPr lang="en-US" sz="7200"/>
              <a:t>X-6=-2</a:t>
            </a:r>
          </a:p>
          <a:p>
            <a:pPr marL="0" indent="0" algn="ctr">
              <a:buNone/>
            </a:pPr>
            <a:r>
              <a:rPr lang="en-US" sz="3600">
                <a:hlinkClick r:id="rId2" action="ppaction://hlinksldjump"/>
              </a:rPr>
              <a:t>Add</a:t>
            </a:r>
            <a:endParaRPr lang="en-US" sz="3600"/>
          </a:p>
          <a:p>
            <a:pPr marL="0" indent="0" algn="ctr">
              <a:buNone/>
            </a:pPr>
            <a:r>
              <a:rPr lang="en-US" sz="3600">
                <a:hlinkClick r:id="" action="ppaction://hlinkshowjump?jump=nextslide"/>
              </a:rPr>
              <a:t>Subtract</a:t>
            </a:r>
            <a:endParaRPr lang="en-US" sz="3600"/>
          </a:p>
          <a:p>
            <a:pPr marL="0" indent="0" algn="ctr">
              <a:buNone/>
            </a:pPr>
            <a:r>
              <a:rPr lang="en-US" sz="3600">
                <a:hlinkClick r:id="rId2" action="ppaction://hlinksldjump"/>
              </a:rPr>
              <a:t>Multiply</a:t>
            </a:r>
            <a:endParaRPr lang="en-US" sz="3600"/>
          </a:p>
          <a:p>
            <a:pPr marL="0" indent="0" algn="ctr">
              <a:buNone/>
            </a:pPr>
            <a:r>
              <a:rPr lang="en-US" sz="3600">
                <a:hlinkClick r:id="rId2" action="ppaction://hlinksldjump"/>
              </a:rPr>
              <a:t>Divide</a:t>
            </a:r>
            <a:endParaRPr lang="en-US" sz="3600"/>
          </a:p>
        </p:txBody>
      </p:sp>
    </p:spTree>
    <p:extLst>
      <p:ext uri="{BB962C8B-B14F-4D97-AF65-F5344CB8AC3E}">
        <p14:creationId xmlns:p14="http://schemas.microsoft.com/office/powerpoint/2010/main" val="328327942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Correct!</a:t>
            </a:r>
          </a:p>
        </p:txBody>
      </p:sp>
      <p:sp>
        <p:nvSpPr>
          <p:cNvPr id="3" name="Content Placeholder 2"/>
          <p:cNvSpPr>
            <a:spLocks noGrp="1"/>
          </p:cNvSpPr>
          <p:nvPr>
            <p:ph idx="1"/>
          </p:nvPr>
        </p:nvSpPr>
        <p:spPr/>
        <p:txBody>
          <a:bodyPr>
            <a:normAutofit/>
          </a:bodyPr>
          <a:lstStyle/>
          <a:p>
            <a:r>
              <a:rPr lang="en-US"/>
              <a:t>What operation is the opposite of the equation?</a:t>
            </a:r>
          </a:p>
          <a:p>
            <a:pPr marL="0" indent="0" algn="ctr">
              <a:buNone/>
            </a:pPr>
            <a:r>
              <a:rPr lang="en-US" sz="6600" b="1"/>
              <a:t>X-6=-2</a:t>
            </a:r>
            <a:endParaRPr lang="en-US"/>
          </a:p>
          <a:p>
            <a:pPr marL="0" indent="0">
              <a:buNone/>
            </a:pPr>
            <a:r>
              <a:rPr lang="en-US">
                <a:hlinkClick r:id="" action="ppaction://hlinkshowjump?jump=nextslide"/>
              </a:rPr>
              <a:t>Add</a:t>
            </a:r>
            <a:endParaRPr lang="en-US"/>
          </a:p>
          <a:p>
            <a:pPr marL="0" indent="0">
              <a:buNone/>
            </a:pPr>
            <a:r>
              <a:rPr lang="en-US">
                <a:hlinkClick r:id="rId2" action="ppaction://hlinksldjump"/>
              </a:rPr>
              <a:t>Subtract</a:t>
            </a:r>
            <a:endParaRPr lang="en-US"/>
          </a:p>
          <a:p>
            <a:pPr marL="0" indent="0">
              <a:buNone/>
            </a:pPr>
            <a:r>
              <a:rPr lang="en-US">
                <a:hlinkClick r:id="rId2" action="ppaction://hlinksldjump"/>
              </a:rPr>
              <a:t>Multiply</a:t>
            </a:r>
            <a:endParaRPr lang="en-US"/>
          </a:p>
          <a:p>
            <a:pPr marL="0" indent="0">
              <a:buNone/>
            </a:pPr>
            <a:r>
              <a:rPr lang="en-US">
                <a:hlinkClick r:id="rId2" action="ppaction://hlinksldjump"/>
              </a:rPr>
              <a:t>Divide</a:t>
            </a:r>
            <a:endParaRPr lang="en-US"/>
          </a:p>
        </p:txBody>
      </p:sp>
    </p:spTree>
    <p:extLst>
      <p:ext uri="{BB962C8B-B14F-4D97-AF65-F5344CB8AC3E}">
        <p14:creationId xmlns:p14="http://schemas.microsoft.com/office/powerpoint/2010/main" val="262509825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Correct</a:t>
            </a:r>
          </a:p>
        </p:txBody>
      </p:sp>
      <p:sp>
        <p:nvSpPr>
          <p:cNvPr id="3" name="Content Placeholder 2"/>
          <p:cNvSpPr>
            <a:spLocks noGrp="1"/>
          </p:cNvSpPr>
          <p:nvPr>
            <p:ph sz="half" idx="1"/>
          </p:nvPr>
        </p:nvSpPr>
        <p:spPr/>
        <p:txBody>
          <a:bodyPr>
            <a:noAutofit/>
          </a:bodyPr>
          <a:lstStyle/>
          <a:p>
            <a:pPr marL="0" indent="0">
              <a:buNone/>
            </a:pPr>
            <a:r>
              <a:rPr lang="en-US" sz="7200"/>
              <a:t>X-6= -2</a:t>
            </a:r>
          </a:p>
          <a:p>
            <a:pPr marL="0" indent="0">
              <a:buNone/>
            </a:pPr>
            <a:r>
              <a:rPr lang="en-US" sz="7200" u="sng">
                <a:solidFill>
                  <a:schemeClr val="accent1">
                    <a:lumMod val="50000"/>
                  </a:schemeClr>
                </a:solidFill>
              </a:rPr>
              <a:t>  +6=+6</a:t>
            </a:r>
          </a:p>
          <a:p>
            <a:pPr marL="0" indent="0">
              <a:buNone/>
            </a:pPr>
            <a:r>
              <a:rPr lang="en-US" sz="7200"/>
              <a:t>X+0=  4</a:t>
            </a:r>
          </a:p>
          <a:p>
            <a:pPr marL="0" indent="0">
              <a:buNone/>
            </a:pPr>
            <a:r>
              <a:rPr lang="en-US" sz="7200"/>
              <a:t>X=4</a:t>
            </a:r>
          </a:p>
          <a:p>
            <a:pPr marL="0" indent="0">
              <a:buNone/>
            </a:pPr>
            <a:endParaRPr lang="en-US" sz="7200"/>
          </a:p>
        </p:txBody>
      </p:sp>
      <p:sp>
        <p:nvSpPr>
          <p:cNvPr id="4" name="Content Placeholder 3"/>
          <p:cNvSpPr>
            <a:spLocks noGrp="1"/>
          </p:cNvSpPr>
          <p:nvPr>
            <p:ph sz="half" idx="2"/>
          </p:nvPr>
        </p:nvSpPr>
        <p:spPr/>
        <p:style>
          <a:lnRef idx="2">
            <a:schemeClr val="dk1"/>
          </a:lnRef>
          <a:fillRef idx="1">
            <a:schemeClr val="lt1"/>
          </a:fillRef>
          <a:effectRef idx="0">
            <a:schemeClr val="dk1"/>
          </a:effectRef>
          <a:fontRef idx="minor">
            <a:schemeClr val="dk1"/>
          </a:fontRef>
        </p:style>
        <p:txBody>
          <a:bodyPr/>
          <a:lstStyle/>
          <a:p>
            <a:r>
              <a:rPr lang="en-US"/>
              <a:t>We use addition to solve subtraction equation.</a:t>
            </a:r>
          </a:p>
          <a:p>
            <a:r>
              <a:rPr lang="en-US"/>
              <a:t>We add six to both sides of the equal sign </a:t>
            </a:r>
          </a:p>
          <a:p>
            <a:endParaRPr lang="en-US"/>
          </a:p>
          <a:p>
            <a:r>
              <a:rPr lang="en-US"/>
              <a:t>Since -6+6=0, then X=4</a:t>
            </a:r>
          </a:p>
          <a:p>
            <a:endParaRPr lang="en-US"/>
          </a:p>
        </p:txBody>
      </p:sp>
    </p:spTree>
    <p:extLst>
      <p:ext uri="{BB962C8B-B14F-4D97-AF65-F5344CB8AC3E}">
        <p14:creationId xmlns:p14="http://schemas.microsoft.com/office/powerpoint/2010/main" val="1711209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What kind of equation is this?</a:t>
            </a:r>
          </a:p>
        </p:txBody>
      </p:sp>
      <p:sp>
        <p:nvSpPr>
          <p:cNvPr id="5" name="Content Placeholder 4"/>
          <p:cNvSpPr>
            <a:spLocks noGrp="1"/>
          </p:cNvSpPr>
          <p:nvPr>
            <p:ph idx="1"/>
          </p:nvPr>
        </p:nvSpPr>
        <p:spPr/>
        <p:txBody>
          <a:bodyPr>
            <a:normAutofit/>
          </a:bodyPr>
          <a:lstStyle/>
          <a:p>
            <a:pPr marL="0" indent="0" algn="ctr">
              <a:buNone/>
            </a:pPr>
            <a:r>
              <a:rPr lang="en-US" sz="7200"/>
              <a:t>5y=15</a:t>
            </a:r>
          </a:p>
          <a:p>
            <a:pPr marL="0" indent="0" algn="ctr">
              <a:buNone/>
            </a:pPr>
            <a:r>
              <a:rPr lang="en-US" sz="3600">
                <a:hlinkClick r:id="rId2" action="ppaction://hlinksldjump"/>
              </a:rPr>
              <a:t>Add</a:t>
            </a:r>
            <a:endParaRPr lang="en-US" sz="3600"/>
          </a:p>
          <a:p>
            <a:pPr marL="0" indent="0" algn="ctr">
              <a:buNone/>
            </a:pPr>
            <a:r>
              <a:rPr lang="en-US" sz="3600">
                <a:hlinkClick r:id="rId2" action="ppaction://hlinksldjump"/>
              </a:rPr>
              <a:t>Subtract</a:t>
            </a:r>
            <a:endParaRPr lang="en-US" sz="3600"/>
          </a:p>
          <a:p>
            <a:pPr marL="0" indent="0" algn="ctr">
              <a:buNone/>
            </a:pPr>
            <a:r>
              <a:rPr lang="en-US" sz="3600">
                <a:hlinkClick r:id="" action="ppaction://hlinkshowjump?jump=nextslide"/>
              </a:rPr>
              <a:t>Multiply</a:t>
            </a:r>
            <a:endParaRPr lang="en-US" sz="3600"/>
          </a:p>
          <a:p>
            <a:pPr marL="0" indent="0" algn="ctr">
              <a:buNone/>
            </a:pPr>
            <a:r>
              <a:rPr lang="en-US" sz="3600">
                <a:hlinkClick r:id="rId2" action="ppaction://hlinksldjump"/>
              </a:rPr>
              <a:t>Divide</a:t>
            </a:r>
            <a:endParaRPr lang="en-US" sz="3600"/>
          </a:p>
        </p:txBody>
      </p:sp>
    </p:spTree>
    <p:extLst>
      <p:ext uri="{BB962C8B-B14F-4D97-AF65-F5344CB8AC3E}">
        <p14:creationId xmlns:p14="http://schemas.microsoft.com/office/powerpoint/2010/main" val="314006189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Solving Equations</vt:lpstr>
      <vt:lpstr>What kind of equation?</vt:lpstr>
      <vt:lpstr>PowerPoint Presentation</vt:lpstr>
      <vt:lpstr>Correct!</vt:lpstr>
      <vt:lpstr>Correct!</vt:lpstr>
      <vt:lpstr>What kind of equation is this?</vt:lpstr>
      <vt:lpstr>Correct!</vt:lpstr>
      <vt:lpstr>Correct</vt:lpstr>
      <vt:lpstr>What kind of equation is this?</vt:lpstr>
      <vt:lpstr>Correct!</vt:lpstr>
      <vt:lpstr>Correct</vt:lpstr>
      <vt:lpstr>What kind of equation is this?</vt:lpstr>
      <vt:lpstr>Correct!</vt:lpstr>
      <vt:lpstr>Correct</vt:lpstr>
      <vt:lpstr>Great Job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Equations</dc:title>
  <cp:revision>1</cp:revision>
  <dcterms:modified xsi:type="dcterms:W3CDTF">2017-02-09T17:06:25Z</dcterms:modified>
</cp:coreProperties>
</file>